
<file path=[Content_Types].xml><?xml version="1.0" encoding="utf-8"?>
<Types xmlns="http://schemas.openxmlformats.org/package/2006/content-types">
  <Default Extension="jpeg" ContentType="image/jpeg"/>
  <Default Extension="jpg" ContentType="image/jp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73" r:id="rId6"/>
    <p:sldId id="274" r:id="rId7"/>
    <p:sldId id="275" r:id="rId8"/>
    <p:sldId id="271" r:id="rId9"/>
    <p:sldId id="276" r:id="rId10"/>
    <p:sldId id="267"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75680" autoAdjust="0"/>
  </p:normalViewPr>
  <p:slideViewPr>
    <p:cSldViewPr snapToGrid="0">
      <p:cViewPr varScale="1">
        <p:scale>
          <a:sx n="90" d="100"/>
          <a:sy n="90" d="100"/>
        </p:scale>
        <p:origin x="20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1F7E9-14A9-4C37-B471-F183A4FB98BD}" type="datetimeFigureOut">
              <a:rPr lang="en-GB" smtClean="0"/>
              <a:t>07/05/2025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4324C-5E9D-4D4C-8E32-C22944678B96}" type="slidenum">
              <a:rPr lang="en-GB" smtClean="0"/>
              <a:t>‹#›</a:t>
            </a:fld>
            <a:endParaRPr lang="en-GB"/>
          </a:p>
        </p:txBody>
      </p:sp>
    </p:spTree>
    <p:extLst>
      <p:ext uri="{BB962C8B-B14F-4D97-AF65-F5344CB8AC3E}">
        <p14:creationId xmlns:p14="http://schemas.microsoft.com/office/powerpoint/2010/main" val="383041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54324C-5E9D-4D4C-8E32-C22944678B96}" type="slidenum">
              <a:rPr lang="en-GB" smtClean="0"/>
              <a:t>1</a:t>
            </a:fld>
            <a:endParaRPr lang="en-GB"/>
          </a:p>
        </p:txBody>
      </p:sp>
    </p:spTree>
    <p:extLst>
      <p:ext uri="{BB962C8B-B14F-4D97-AF65-F5344CB8AC3E}">
        <p14:creationId xmlns:p14="http://schemas.microsoft.com/office/powerpoint/2010/main" val="15866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54324C-5E9D-4D4C-8E32-C22944678B96}" type="slidenum">
              <a:rPr lang="en-GB" smtClean="0"/>
              <a:t>2</a:t>
            </a:fld>
            <a:endParaRPr lang="en-GB"/>
          </a:p>
        </p:txBody>
      </p:sp>
    </p:spTree>
    <p:extLst>
      <p:ext uri="{BB962C8B-B14F-4D97-AF65-F5344CB8AC3E}">
        <p14:creationId xmlns:p14="http://schemas.microsoft.com/office/powerpoint/2010/main" val="384586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54324C-5E9D-4D4C-8E32-C22944678B96}" type="slidenum">
              <a:rPr lang="en-GB" smtClean="0"/>
              <a:t>3</a:t>
            </a:fld>
            <a:endParaRPr lang="en-GB"/>
          </a:p>
        </p:txBody>
      </p:sp>
    </p:spTree>
    <p:extLst>
      <p:ext uri="{BB962C8B-B14F-4D97-AF65-F5344CB8AC3E}">
        <p14:creationId xmlns:p14="http://schemas.microsoft.com/office/powerpoint/2010/main" val="196295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54324C-5E9D-4D4C-8E32-C22944678B96}" type="slidenum">
              <a:rPr lang="en-GB" smtClean="0"/>
              <a:t>5</a:t>
            </a:fld>
            <a:endParaRPr lang="en-GB"/>
          </a:p>
        </p:txBody>
      </p:sp>
    </p:spTree>
    <p:extLst>
      <p:ext uri="{BB962C8B-B14F-4D97-AF65-F5344CB8AC3E}">
        <p14:creationId xmlns:p14="http://schemas.microsoft.com/office/powerpoint/2010/main" val="174828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54324C-5E9D-4D4C-8E32-C22944678B96}" type="slidenum">
              <a:rPr lang="en-GB" smtClean="0"/>
              <a:t>7</a:t>
            </a:fld>
            <a:endParaRPr lang="en-GB"/>
          </a:p>
        </p:txBody>
      </p:sp>
    </p:spTree>
    <p:extLst>
      <p:ext uri="{BB962C8B-B14F-4D97-AF65-F5344CB8AC3E}">
        <p14:creationId xmlns:p14="http://schemas.microsoft.com/office/powerpoint/2010/main" val="219454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54324C-5E9D-4D4C-8E32-C22944678B96}" type="slidenum">
              <a:rPr lang="en-GB" smtClean="0"/>
              <a:t>8</a:t>
            </a:fld>
            <a:endParaRPr lang="en-GB"/>
          </a:p>
        </p:txBody>
      </p:sp>
    </p:spTree>
    <p:extLst>
      <p:ext uri="{BB962C8B-B14F-4D97-AF65-F5344CB8AC3E}">
        <p14:creationId xmlns:p14="http://schemas.microsoft.com/office/powerpoint/2010/main" val="413336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54324C-5E9D-4D4C-8E32-C22944678B96}" type="slidenum">
              <a:rPr lang="en-GB" smtClean="0"/>
              <a:t>9</a:t>
            </a:fld>
            <a:endParaRPr lang="en-GB"/>
          </a:p>
        </p:txBody>
      </p:sp>
    </p:spTree>
    <p:extLst>
      <p:ext uri="{BB962C8B-B14F-4D97-AF65-F5344CB8AC3E}">
        <p14:creationId xmlns:p14="http://schemas.microsoft.com/office/powerpoint/2010/main" val="161684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BEFD-DE22-6991-423B-19DCE6C423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DE5E27-31E9-2CBF-93F6-F2893112A4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F05870-E3FD-BF34-8553-DAC23C62F315}"/>
              </a:ext>
            </a:extLst>
          </p:cNvPr>
          <p:cNvSpPr>
            <a:spLocks noGrp="1"/>
          </p:cNvSpPr>
          <p:nvPr>
            <p:ph type="dt" sz="half" idx="10"/>
          </p:nvPr>
        </p:nvSpPr>
        <p:spPr/>
        <p:txBody>
          <a:bodyPr/>
          <a:lstStyle/>
          <a:p>
            <a:fld id="{C8DAB3B0-F902-4370-8FA7-F1952EB94F28}" type="datetimeFigureOut">
              <a:rPr lang="en-GB" smtClean="0"/>
              <a:t>07/05/2025</a:t>
            </a:fld>
            <a:endParaRPr lang="en-GB"/>
          </a:p>
        </p:txBody>
      </p:sp>
      <p:sp>
        <p:nvSpPr>
          <p:cNvPr id="5" name="Footer Placeholder 4">
            <a:extLst>
              <a:ext uri="{FF2B5EF4-FFF2-40B4-BE49-F238E27FC236}">
                <a16:creationId xmlns:a16="http://schemas.microsoft.com/office/drawing/2014/main" id="{0A3101F9-8241-6534-0161-430959B4A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8C3E0-E7DF-D288-3FF0-9D93A6045F90}"/>
              </a:ext>
            </a:extLst>
          </p:cNvPr>
          <p:cNvSpPr>
            <a:spLocks noGrp="1"/>
          </p:cNvSpPr>
          <p:nvPr>
            <p:ph type="sldNum" sz="quarter" idx="12"/>
          </p:nvPr>
        </p:nvSpPr>
        <p:spPr/>
        <p:txBody>
          <a:bodyPr/>
          <a:lstStyle/>
          <a:p>
            <a:fld id="{00FA0C68-7F7F-478D-AF7C-A0976286E157}" type="slidenum">
              <a:rPr lang="en-GB" smtClean="0"/>
              <a:t>‹#›</a:t>
            </a:fld>
            <a:endParaRPr lang="en-GB"/>
          </a:p>
        </p:txBody>
      </p:sp>
    </p:spTree>
    <p:extLst>
      <p:ext uri="{BB962C8B-B14F-4D97-AF65-F5344CB8AC3E}">
        <p14:creationId xmlns:p14="http://schemas.microsoft.com/office/powerpoint/2010/main" val="234136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36C2-C0A1-9990-5685-435F94243E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144BAF-3B5A-72D6-CCD7-D60D8A032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0F32F0-E221-719A-3191-260DE63550AB}"/>
              </a:ext>
            </a:extLst>
          </p:cNvPr>
          <p:cNvSpPr>
            <a:spLocks noGrp="1"/>
          </p:cNvSpPr>
          <p:nvPr>
            <p:ph type="dt" sz="half" idx="10"/>
          </p:nvPr>
        </p:nvSpPr>
        <p:spPr/>
        <p:txBody>
          <a:bodyPr/>
          <a:lstStyle/>
          <a:p>
            <a:fld id="{C8DAB3B0-F902-4370-8FA7-F1952EB94F28}" type="datetimeFigureOut">
              <a:rPr lang="en-GB" smtClean="0"/>
              <a:t>07/05/2025</a:t>
            </a:fld>
            <a:endParaRPr lang="en-GB"/>
          </a:p>
        </p:txBody>
      </p:sp>
      <p:sp>
        <p:nvSpPr>
          <p:cNvPr id="5" name="Footer Placeholder 4">
            <a:extLst>
              <a:ext uri="{FF2B5EF4-FFF2-40B4-BE49-F238E27FC236}">
                <a16:creationId xmlns:a16="http://schemas.microsoft.com/office/drawing/2014/main" id="{1D191D1A-9D72-41F5-BE84-7DEC2CDB8A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1BC5D0-A5C6-E632-4D73-D3B3BC7A058C}"/>
              </a:ext>
            </a:extLst>
          </p:cNvPr>
          <p:cNvSpPr>
            <a:spLocks noGrp="1"/>
          </p:cNvSpPr>
          <p:nvPr>
            <p:ph type="sldNum" sz="quarter" idx="12"/>
          </p:nvPr>
        </p:nvSpPr>
        <p:spPr/>
        <p:txBody>
          <a:bodyPr/>
          <a:lstStyle/>
          <a:p>
            <a:fld id="{00FA0C68-7F7F-478D-AF7C-A0976286E157}" type="slidenum">
              <a:rPr lang="en-GB" smtClean="0"/>
              <a:t>‹#›</a:t>
            </a:fld>
            <a:endParaRPr lang="en-GB"/>
          </a:p>
        </p:txBody>
      </p:sp>
    </p:spTree>
    <p:extLst>
      <p:ext uri="{BB962C8B-B14F-4D97-AF65-F5344CB8AC3E}">
        <p14:creationId xmlns:p14="http://schemas.microsoft.com/office/powerpoint/2010/main" val="152918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53C24A-F709-8C9F-AFA3-C4F1FAF2AB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981AA1-CB6C-EA2D-61B8-626FB77DBA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52EC2-00FD-CBD2-6F8E-94EC18E367A8}"/>
              </a:ext>
            </a:extLst>
          </p:cNvPr>
          <p:cNvSpPr>
            <a:spLocks noGrp="1"/>
          </p:cNvSpPr>
          <p:nvPr>
            <p:ph type="dt" sz="half" idx="10"/>
          </p:nvPr>
        </p:nvSpPr>
        <p:spPr/>
        <p:txBody>
          <a:bodyPr/>
          <a:lstStyle/>
          <a:p>
            <a:fld id="{C8DAB3B0-F902-4370-8FA7-F1952EB94F28}" type="datetimeFigureOut">
              <a:rPr lang="en-GB" smtClean="0"/>
              <a:t>07/05/2025</a:t>
            </a:fld>
            <a:endParaRPr lang="en-GB"/>
          </a:p>
        </p:txBody>
      </p:sp>
      <p:sp>
        <p:nvSpPr>
          <p:cNvPr id="5" name="Footer Placeholder 4">
            <a:extLst>
              <a:ext uri="{FF2B5EF4-FFF2-40B4-BE49-F238E27FC236}">
                <a16:creationId xmlns:a16="http://schemas.microsoft.com/office/drawing/2014/main" id="{3B2897E0-F8A1-B5A8-A232-FAC337A881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450F33-DF40-F0F0-1DEB-BD6CA72FC029}"/>
              </a:ext>
            </a:extLst>
          </p:cNvPr>
          <p:cNvSpPr>
            <a:spLocks noGrp="1"/>
          </p:cNvSpPr>
          <p:nvPr>
            <p:ph type="sldNum" sz="quarter" idx="12"/>
          </p:nvPr>
        </p:nvSpPr>
        <p:spPr/>
        <p:txBody>
          <a:bodyPr/>
          <a:lstStyle/>
          <a:p>
            <a:fld id="{00FA0C68-7F7F-478D-AF7C-A0976286E157}" type="slidenum">
              <a:rPr lang="en-GB" smtClean="0"/>
              <a:t>‹#›</a:t>
            </a:fld>
            <a:endParaRPr lang="en-GB"/>
          </a:p>
        </p:txBody>
      </p:sp>
    </p:spTree>
    <p:extLst>
      <p:ext uri="{BB962C8B-B14F-4D97-AF65-F5344CB8AC3E}">
        <p14:creationId xmlns:p14="http://schemas.microsoft.com/office/powerpoint/2010/main" val="426438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C097-AF4B-5BDB-8D04-9FAABE2EC2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70340-26A6-617B-B96A-BF68EB531A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445737-85C6-4B37-D2F5-3B6CA4888FFA}"/>
              </a:ext>
            </a:extLst>
          </p:cNvPr>
          <p:cNvSpPr>
            <a:spLocks noGrp="1"/>
          </p:cNvSpPr>
          <p:nvPr>
            <p:ph type="dt" sz="half" idx="10"/>
          </p:nvPr>
        </p:nvSpPr>
        <p:spPr/>
        <p:txBody>
          <a:bodyPr/>
          <a:lstStyle/>
          <a:p>
            <a:fld id="{C8DAB3B0-F902-4370-8FA7-F1952EB94F28}" type="datetimeFigureOut">
              <a:rPr lang="en-GB" smtClean="0"/>
              <a:t>07/05/2025</a:t>
            </a:fld>
            <a:endParaRPr lang="en-GB"/>
          </a:p>
        </p:txBody>
      </p:sp>
      <p:sp>
        <p:nvSpPr>
          <p:cNvPr id="5" name="Footer Placeholder 4">
            <a:extLst>
              <a:ext uri="{FF2B5EF4-FFF2-40B4-BE49-F238E27FC236}">
                <a16:creationId xmlns:a16="http://schemas.microsoft.com/office/drawing/2014/main" id="{3E680F88-6AE4-B927-7410-092A67CA1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BFC24-B553-74F1-7D3D-02D93D0E1D38}"/>
              </a:ext>
            </a:extLst>
          </p:cNvPr>
          <p:cNvSpPr>
            <a:spLocks noGrp="1"/>
          </p:cNvSpPr>
          <p:nvPr>
            <p:ph type="sldNum" sz="quarter" idx="12"/>
          </p:nvPr>
        </p:nvSpPr>
        <p:spPr/>
        <p:txBody>
          <a:bodyPr/>
          <a:lstStyle/>
          <a:p>
            <a:fld id="{00FA0C68-7F7F-478D-AF7C-A0976286E157}" type="slidenum">
              <a:rPr lang="en-GB" smtClean="0"/>
              <a:t>‹#›</a:t>
            </a:fld>
            <a:endParaRPr lang="en-GB"/>
          </a:p>
        </p:txBody>
      </p:sp>
    </p:spTree>
    <p:extLst>
      <p:ext uri="{BB962C8B-B14F-4D97-AF65-F5344CB8AC3E}">
        <p14:creationId xmlns:p14="http://schemas.microsoft.com/office/powerpoint/2010/main" val="110815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0700-05FD-733E-D377-93F62EE10F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81D0B6-4597-F3C0-7549-3720BDFA64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1DE220-63BD-7E2F-F543-A931CE0A060C}"/>
              </a:ext>
            </a:extLst>
          </p:cNvPr>
          <p:cNvSpPr>
            <a:spLocks noGrp="1"/>
          </p:cNvSpPr>
          <p:nvPr>
            <p:ph type="dt" sz="half" idx="10"/>
          </p:nvPr>
        </p:nvSpPr>
        <p:spPr/>
        <p:txBody>
          <a:bodyPr/>
          <a:lstStyle/>
          <a:p>
            <a:fld id="{C8DAB3B0-F902-4370-8FA7-F1952EB94F28}" type="datetimeFigureOut">
              <a:rPr lang="en-GB" smtClean="0"/>
              <a:t>07/05/2025</a:t>
            </a:fld>
            <a:endParaRPr lang="en-GB"/>
          </a:p>
        </p:txBody>
      </p:sp>
      <p:sp>
        <p:nvSpPr>
          <p:cNvPr id="5" name="Footer Placeholder 4">
            <a:extLst>
              <a:ext uri="{FF2B5EF4-FFF2-40B4-BE49-F238E27FC236}">
                <a16:creationId xmlns:a16="http://schemas.microsoft.com/office/drawing/2014/main" id="{14106954-224C-0882-CBDF-92F8ECFBC2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3D7EC3-B1B6-ED73-DE3B-74B72E3C70C3}"/>
              </a:ext>
            </a:extLst>
          </p:cNvPr>
          <p:cNvSpPr>
            <a:spLocks noGrp="1"/>
          </p:cNvSpPr>
          <p:nvPr>
            <p:ph type="sldNum" sz="quarter" idx="12"/>
          </p:nvPr>
        </p:nvSpPr>
        <p:spPr/>
        <p:txBody>
          <a:bodyPr/>
          <a:lstStyle/>
          <a:p>
            <a:fld id="{00FA0C68-7F7F-478D-AF7C-A0976286E157}" type="slidenum">
              <a:rPr lang="en-GB" smtClean="0"/>
              <a:t>‹#›</a:t>
            </a:fld>
            <a:endParaRPr lang="en-GB"/>
          </a:p>
        </p:txBody>
      </p:sp>
    </p:spTree>
    <p:extLst>
      <p:ext uri="{BB962C8B-B14F-4D97-AF65-F5344CB8AC3E}">
        <p14:creationId xmlns:p14="http://schemas.microsoft.com/office/powerpoint/2010/main" val="341363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1F05-77C5-73FA-02A0-379D96C473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6D59AC-DC78-7835-C0F2-E728AC4C4C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BF6248-E3AB-3011-359F-207AD66C1B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DF8990-7E51-D84E-CC84-29344A7A4C3A}"/>
              </a:ext>
            </a:extLst>
          </p:cNvPr>
          <p:cNvSpPr>
            <a:spLocks noGrp="1"/>
          </p:cNvSpPr>
          <p:nvPr>
            <p:ph type="dt" sz="half" idx="10"/>
          </p:nvPr>
        </p:nvSpPr>
        <p:spPr/>
        <p:txBody>
          <a:bodyPr/>
          <a:lstStyle/>
          <a:p>
            <a:fld id="{C8DAB3B0-F902-4370-8FA7-F1952EB94F28}" type="datetimeFigureOut">
              <a:rPr lang="en-GB" smtClean="0"/>
              <a:t>07/05/2025</a:t>
            </a:fld>
            <a:endParaRPr lang="en-GB"/>
          </a:p>
        </p:txBody>
      </p:sp>
      <p:sp>
        <p:nvSpPr>
          <p:cNvPr id="6" name="Footer Placeholder 5">
            <a:extLst>
              <a:ext uri="{FF2B5EF4-FFF2-40B4-BE49-F238E27FC236}">
                <a16:creationId xmlns:a16="http://schemas.microsoft.com/office/drawing/2014/main" id="{31999982-7A57-9EA3-E1B6-4AF4A61834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214086-CFA3-86D9-A6B8-7E69D536C74B}"/>
              </a:ext>
            </a:extLst>
          </p:cNvPr>
          <p:cNvSpPr>
            <a:spLocks noGrp="1"/>
          </p:cNvSpPr>
          <p:nvPr>
            <p:ph type="sldNum" sz="quarter" idx="12"/>
          </p:nvPr>
        </p:nvSpPr>
        <p:spPr/>
        <p:txBody>
          <a:bodyPr/>
          <a:lstStyle/>
          <a:p>
            <a:fld id="{00FA0C68-7F7F-478D-AF7C-A0976286E157}" type="slidenum">
              <a:rPr lang="en-GB" smtClean="0"/>
              <a:t>‹#›</a:t>
            </a:fld>
            <a:endParaRPr lang="en-GB"/>
          </a:p>
        </p:txBody>
      </p:sp>
    </p:spTree>
    <p:extLst>
      <p:ext uri="{BB962C8B-B14F-4D97-AF65-F5344CB8AC3E}">
        <p14:creationId xmlns:p14="http://schemas.microsoft.com/office/powerpoint/2010/main" val="191307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0A25-FFD4-6551-213B-BD6F54D7FD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935BAE-334D-3E66-63BD-685074669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8A489-76A2-6CA3-9E5B-505D45F78A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FE5A02-765F-8F8F-3DBC-52E38058E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696330-8223-C581-88A9-7BCD1B4BAB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02AF9D-3FC1-12C3-3A30-C3A98E45DD98}"/>
              </a:ext>
            </a:extLst>
          </p:cNvPr>
          <p:cNvSpPr>
            <a:spLocks noGrp="1"/>
          </p:cNvSpPr>
          <p:nvPr>
            <p:ph type="dt" sz="half" idx="10"/>
          </p:nvPr>
        </p:nvSpPr>
        <p:spPr/>
        <p:txBody>
          <a:bodyPr/>
          <a:lstStyle/>
          <a:p>
            <a:fld id="{C8DAB3B0-F902-4370-8FA7-F1952EB94F28}" type="datetimeFigureOut">
              <a:rPr lang="en-GB" smtClean="0"/>
              <a:t>07/05/2025</a:t>
            </a:fld>
            <a:endParaRPr lang="en-GB"/>
          </a:p>
        </p:txBody>
      </p:sp>
      <p:sp>
        <p:nvSpPr>
          <p:cNvPr id="8" name="Footer Placeholder 7">
            <a:extLst>
              <a:ext uri="{FF2B5EF4-FFF2-40B4-BE49-F238E27FC236}">
                <a16:creationId xmlns:a16="http://schemas.microsoft.com/office/drawing/2014/main" id="{45C70FF5-49DA-74F4-0FBA-09A54B8B8B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9DE3D3-FC45-EF4E-91DE-5F6E88DA1E6F}"/>
              </a:ext>
            </a:extLst>
          </p:cNvPr>
          <p:cNvSpPr>
            <a:spLocks noGrp="1"/>
          </p:cNvSpPr>
          <p:nvPr>
            <p:ph type="sldNum" sz="quarter" idx="12"/>
          </p:nvPr>
        </p:nvSpPr>
        <p:spPr/>
        <p:txBody>
          <a:bodyPr/>
          <a:lstStyle/>
          <a:p>
            <a:fld id="{00FA0C68-7F7F-478D-AF7C-A0976286E157}" type="slidenum">
              <a:rPr lang="en-GB" smtClean="0"/>
              <a:t>‹#›</a:t>
            </a:fld>
            <a:endParaRPr lang="en-GB"/>
          </a:p>
        </p:txBody>
      </p:sp>
    </p:spTree>
    <p:extLst>
      <p:ext uri="{BB962C8B-B14F-4D97-AF65-F5344CB8AC3E}">
        <p14:creationId xmlns:p14="http://schemas.microsoft.com/office/powerpoint/2010/main" val="7948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36B7-6BD5-C9C9-235F-404699DAD8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6A9E5B-B700-C1DA-1181-68BEC09DBFE0}"/>
              </a:ext>
            </a:extLst>
          </p:cNvPr>
          <p:cNvSpPr>
            <a:spLocks noGrp="1"/>
          </p:cNvSpPr>
          <p:nvPr>
            <p:ph type="dt" sz="half" idx="10"/>
          </p:nvPr>
        </p:nvSpPr>
        <p:spPr/>
        <p:txBody>
          <a:bodyPr/>
          <a:lstStyle/>
          <a:p>
            <a:fld id="{C8DAB3B0-F902-4370-8FA7-F1952EB94F28}" type="datetimeFigureOut">
              <a:rPr lang="en-GB" smtClean="0"/>
              <a:t>07/05/2025</a:t>
            </a:fld>
            <a:endParaRPr lang="en-GB"/>
          </a:p>
        </p:txBody>
      </p:sp>
      <p:sp>
        <p:nvSpPr>
          <p:cNvPr id="4" name="Footer Placeholder 3">
            <a:extLst>
              <a:ext uri="{FF2B5EF4-FFF2-40B4-BE49-F238E27FC236}">
                <a16:creationId xmlns:a16="http://schemas.microsoft.com/office/drawing/2014/main" id="{820F8FC1-0183-17C3-D3D6-AC609DF63B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5E77E9-428B-94FD-E917-8FD2AAC0B865}"/>
              </a:ext>
            </a:extLst>
          </p:cNvPr>
          <p:cNvSpPr>
            <a:spLocks noGrp="1"/>
          </p:cNvSpPr>
          <p:nvPr>
            <p:ph type="sldNum" sz="quarter" idx="12"/>
          </p:nvPr>
        </p:nvSpPr>
        <p:spPr/>
        <p:txBody>
          <a:bodyPr/>
          <a:lstStyle/>
          <a:p>
            <a:fld id="{00FA0C68-7F7F-478D-AF7C-A0976286E157}" type="slidenum">
              <a:rPr lang="en-GB" smtClean="0"/>
              <a:t>‹#›</a:t>
            </a:fld>
            <a:endParaRPr lang="en-GB"/>
          </a:p>
        </p:txBody>
      </p:sp>
    </p:spTree>
    <p:extLst>
      <p:ext uri="{BB962C8B-B14F-4D97-AF65-F5344CB8AC3E}">
        <p14:creationId xmlns:p14="http://schemas.microsoft.com/office/powerpoint/2010/main" val="297253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F92E1-E83D-9107-FCD1-32A1DE492455}"/>
              </a:ext>
            </a:extLst>
          </p:cNvPr>
          <p:cNvSpPr>
            <a:spLocks noGrp="1"/>
          </p:cNvSpPr>
          <p:nvPr>
            <p:ph type="dt" sz="half" idx="10"/>
          </p:nvPr>
        </p:nvSpPr>
        <p:spPr/>
        <p:txBody>
          <a:bodyPr/>
          <a:lstStyle/>
          <a:p>
            <a:fld id="{C8DAB3B0-F902-4370-8FA7-F1952EB94F28}" type="datetimeFigureOut">
              <a:rPr lang="en-GB" smtClean="0"/>
              <a:t>07/05/2025</a:t>
            </a:fld>
            <a:endParaRPr lang="en-GB"/>
          </a:p>
        </p:txBody>
      </p:sp>
      <p:sp>
        <p:nvSpPr>
          <p:cNvPr id="3" name="Footer Placeholder 2">
            <a:extLst>
              <a:ext uri="{FF2B5EF4-FFF2-40B4-BE49-F238E27FC236}">
                <a16:creationId xmlns:a16="http://schemas.microsoft.com/office/drawing/2014/main" id="{BF9CDFB3-4BCD-5CD7-F836-EFFB217050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25AC5E-78C2-CC6D-02A2-7E3D3E6947B8}"/>
              </a:ext>
            </a:extLst>
          </p:cNvPr>
          <p:cNvSpPr>
            <a:spLocks noGrp="1"/>
          </p:cNvSpPr>
          <p:nvPr>
            <p:ph type="sldNum" sz="quarter" idx="12"/>
          </p:nvPr>
        </p:nvSpPr>
        <p:spPr/>
        <p:txBody>
          <a:bodyPr/>
          <a:lstStyle/>
          <a:p>
            <a:fld id="{00FA0C68-7F7F-478D-AF7C-A0976286E157}" type="slidenum">
              <a:rPr lang="en-GB" smtClean="0"/>
              <a:t>‹#›</a:t>
            </a:fld>
            <a:endParaRPr lang="en-GB"/>
          </a:p>
        </p:txBody>
      </p:sp>
    </p:spTree>
    <p:extLst>
      <p:ext uri="{BB962C8B-B14F-4D97-AF65-F5344CB8AC3E}">
        <p14:creationId xmlns:p14="http://schemas.microsoft.com/office/powerpoint/2010/main" val="97994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98F3-8695-0887-78E4-D6F33457C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F7DE8-8210-35D5-20FC-D95E9B044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7B219D-F3CB-A429-2BDF-356746AE6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6A6B5-464A-1C33-D0DF-7E5EFF7F0C42}"/>
              </a:ext>
            </a:extLst>
          </p:cNvPr>
          <p:cNvSpPr>
            <a:spLocks noGrp="1"/>
          </p:cNvSpPr>
          <p:nvPr>
            <p:ph type="dt" sz="half" idx="10"/>
          </p:nvPr>
        </p:nvSpPr>
        <p:spPr/>
        <p:txBody>
          <a:bodyPr/>
          <a:lstStyle/>
          <a:p>
            <a:fld id="{C8DAB3B0-F902-4370-8FA7-F1952EB94F28}" type="datetimeFigureOut">
              <a:rPr lang="en-GB" smtClean="0"/>
              <a:t>07/05/2025</a:t>
            </a:fld>
            <a:endParaRPr lang="en-GB"/>
          </a:p>
        </p:txBody>
      </p:sp>
      <p:sp>
        <p:nvSpPr>
          <p:cNvPr id="6" name="Footer Placeholder 5">
            <a:extLst>
              <a:ext uri="{FF2B5EF4-FFF2-40B4-BE49-F238E27FC236}">
                <a16:creationId xmlns:a16="http://schemas.microsoft.com/office/drawing/2014/main" id="{24B1C063-CC8F-AF7C-D950-BBCD991E42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352777-009E-DF80-FF01-14BA8FCA9797}"/>
              </a:ext>
            </a:extLst>
          </p:cNvPr>
          <p:cNvSpPr>
            <a:spLocks noGrp="1"/>
          </p:cNvSpPr>
          <p:nvPr>
            <p:ph type="sldNum" sz="quarter" idx="12"/>
          </p:nvPr>
        </p:nvSpPr>
        <p:spPr/>
        <p:txBody>
          <a:bodyPr/>
          <a:lstStyle/>
          <a:p>
            <a:fld id="{00FA0C68-7F7F-478D-AF7C-A0976286E157}" type="slidenum">
              <a:rPr lang="en-GB" smtClean="0"/>
              <a:t>‹#›</a:t>
            </a:fld>
            <a:endParaRPr lang="en-GB"/>
          </a:p>
        </p:txBody>
      </p:sp>
    </p:spTree>
    <p:extLst>
      <p:ext uri="{BB962C8B-B14F-4D97-AF65-F5344CB8AC3E}">
        <p14:creationId xmlns:p14="http://schemas.microsoft.com/office/powerpoint/2010/main" val="338353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12A5-E12B-3954-A1BF-1EAC65F21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C99F23-4711-8DA1-FC48-37895F534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126F68-DE2F-2957-3836-61990BDD5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8CCD5-F08E-A6CD-12CD-02C213855A0C}"/>
              </a:ext>
            </a:extLst>
          </p:cNvPr>
          <p:cNvSpPr>
            <a:spLocks noGrp="1"/>
          </p:cNvSpPr>
          <p:nvPr>
            <p:ph type="dt" sz="half" idx="10"/>
          </p:nvPr>
        </p:nvSpPr>
        <p:spPr/>
        <p:txBody>
          <a:bodyPr/>
          <a:lstStyle/>
          <a:p>
            <a:fld id="{C8DAB3B0-F902-4370-8FA7-F1952EB94F28}" type="datetimeFigureOut">
              <a:rPr lang="en-GB" smtClean="0"/>
              <a:t>07/05/2025</a:t>
            </a:fld>
            <a:endParaRPr lang="en-GB"/>
          </a:p>
        </p:txBody>
      </p:sp>
      <p:sp>
        <p:nvSpPr>
          <p:cNvPr id="6" name="Footer Placeholder 5">
            <a:extLst>
              <a:ext uri="{FF2B5EF4-FFF2-40B4-BE49-F238E27FC236}">
                <a16:creationId xmlns:a16="http://schemas.microsoft.com/office/drawing/2014/main" id="{DA9A4F43-F19F-8D36-4CAE-CBEBECB795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DD17D-8B91-98C1-6495-B381D618B457}"/>
              </a:ext>
            </a:extLst>
          </p:cNvPr>
          <p:cNvSpPr>
            <a:spLocks noGrp="1"/>
          </p:cNvSpPr>
          <p:nvPr>
            <p:ph type="sldNum" sz="quarter" idx="12"/>
          </p:nvPr>
        </p:nvSpPr>
        <p:spPr/>
        <p:txBody>
          <a:bodyPr/>
          <a:lstStyle/>
          <a:p>
            <a:fld id="{00FA0C68-7F7F-478D-AF7C-A0976286E157}" type="slidenum">
              <a:rPr lang="en-GB" smtClean="0"/>
              <a:t>‹#›</a:t>
            </a:fld>
            <a:endParaRPr lang="en-GB"/>
          </a:p>
        </p:txBody>
      </p:sp>
    </p:spTree>
    <p:extLst>
      <p:ext uri="{BB962C8B-B14F-4D97-AF65-F5344CB8AC3E}">
        <p14:creationId xmlns:p14="http://schemas.microsoft.com/office/powerpoint/2010/main" val="188279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1456B-D27F-DBD1-A397-C4EAEFA18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F4059B-EE57-8D72-1120-166B1B724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8B0D11-E1AD-FE6C-5C4E-907A7F998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DAB3B0-F902-4370-8FA7-F1952EB94F28}" type="datetimeFigureOut">
              <a:rPr lang="en-GB" smtClean="0"/>
              <a:t>07/05/2025</a:t>
            </a:fld>
            <a:endParaRPr lang="en-GB"/>
          </a:p>
        </p:txBody>
      </p:sp>
      <p:sp>
        <p:nvSpPr>
          <p:cNvPr id="5" name="Footer Placeholder 4">
            <a:extLst>
              <a:ext uri="{FF2B5EF4-FFF2-40B4-BE49-F238E27FC236}">
                <a16:creationId xmlns:a16="http://schemas.microsoft.com/office/drawing/2014/main" id="{4B822FB0-4B5D-40D2-ECCB-F431158E77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43F7B65-1A09-87BE-39FC-616EB40EB7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FA0C68-7F7F-478D-AF7C-A0976286E157}" type="slidenum">
              <a:rPr lang="en-GB" smtClean="0"/>
              <a:t>‹#›</a:t>
            </a:fld>
            <a:endParaRPr lang="en-GB"/>
          </a:p>
        </p:txBody>
      </p:sp>
    </p:spTree>
    <p:extLst>
      <p:ext uri="{BB962C8B-B14F-4D97-AF65-F5344CB8AC3E}">
        <p14:creationId xmlns:p14="http://schemas.microsoft.com/office/powerpoint/2010/main" val="336658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rHUMDOI3s2U?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4YSycAyMk6I?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jpg"/><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mailto:immunisations.s-st@intrahealth.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5" cstate="print"/>
          <a:stretch>
            <a:fillRect/>
          </a:stretch>
        </p:blipFill>
        <p:spPr>
          <a:xfrm>
            <a:off x="8539573" y="375845"/>
            <a:ext cx="3241747" cy="952724"/>
          </a:xfrm>
          <a:prstGeom prst="rect">
            <a:avLst/>
          </a:prstGeom>
        </p:spPr>
      </p:pic>
      <p:pic>
        <p:nvPicPr>
          <p:cNvPr id="3" name="object 3"/>
          <p:cNvPicPr/>
          <p:nvPr/>
        </p:nvPicPr>
        <p:blipFill>
          <a:blip r:embed="rId6" cstate="print"/>
          <a:stretch>
            <a:fillRect/>
          </a:stretch>
        </p:blipFill>
        <p:spPr>
          <a:xfrm>
            <a:off x="685801" y="5113580"/>
            <a:ext cx="10820399" cy="95249"/>
          </a:xfrm>
          <a:prstGeom prst="rect">
            <a:avLst/>
          </a:prstGeom>
        </p:spPr>
      </p:pic>
      <p:pic>
        <p:nvPicPr>
          <p:cNvPr id="4" name="object 4"/>
          <p:cNvPicPr/>
          <p:nvPr/>
        </p:nvPicPr>
        <p:blipFill>
          <a:blip r:embed="rId7" cstate="print"/>
          <a:stretch>
            <a:fillRect/>
          </a:stretch>
        </p:blipFill>
        <p:spPr>
          <a:xfrm>
            <a:off x="4000716" y="2687271"/>
            <a:ext cx="4197382" cy="1798355"/>
          </a:xfrm>
          <a:prstGeom prst="rect">
            <a:avLst/>
          </a:prstGeom>
        </p:spPr>
      </p:pic>
      <p:pic>
        <p:nvPicPr>
          <p:cNvPr id="12" name="Recorded Sound">
            <a:hlinkClick r:id="" action="ppaction://media"/>
            <a:extLst>
              <a:ext uri="{FF2B5EF4-FFF2-40B4-BE49-F238E27FC236}">
                <a16:creationId xmlns:a16="http://schemas.microsoft.com/office/drawing/2014/main" id="{3FF516E8-7F1D-2A8B-3943-E461B71D320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5801" y="54740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182"/>
    </mc:Choice>
    <mc:Fallback xmlns="">
      <p:transition spd="slow" advTm="81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5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chool Nurse Resume Writing Tips and Sample | IntelyCare">
            <a:extLst>
              <a:ext uri="{FF2B5EF4-FFF2-40B4-BE49-F238E27FC236}">
                <a16:creationId xmlns:a16="http://schemas.microsoft.com/office/drawing/2014/main" id="{86A2B787-233E-8627-B631-0B42D68F64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882"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6611728-0338-02EF-AEBD-D32A7DABDD04}"/>
              </a:ext>
            </a:extLst>
          </p:cNvPr>
          <p:cNvSpPr txBox="1">
            <a:spLocks/>
          </p:cNvSpPr>
          <p:nvPr/>
        </p:nvSpPr>
        <p:spPr>
          <a:xfrm>
            <a:off x="838200" y="365125"/>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solidFill>
                  <a:srgbClr val="002060"/>
                </a:solidFill>
              </a:rPr>
              <a:t>Who are we? </a:t>
            </a:r>
            <a:br>
              <a:rPr lang="en-US" sz="4000" dirty="0">
                <a:solidFill>
                  <a:srgbClr val="002060"/>
                </a:solidFill>
              </a:rPr>
            </a:br>
            <a:endParaRPr lang="en-US" sz="4000" dirty="0">
              <a:solidFill>
                <a:srgbClr val="002060"/>
              </a:solidFill>
            </a:endParaRPr>
          </a:p>
        </p:txBody>
      </p:sp>
      <p:sp>
        <p:nvSpPr>
          <p:cNvPr id="5" name="TextBox 4">
            <a:extLst>
              <a:ext uri="{FF2B5EF4-FFF2-40B4-BE49-F238E27FC236}">
                <a16:creationId xmlns:a16="http://schemas.microsoft.com/office/drawing/2014/main" id="{D8956B04-E2DF-131A-CF7F-86B569CC6A2C}"/>
              </a:ext>
            </a:extLst>
          </p:cNvPr>
          <p:cNvSpPr txBox="1"/>
          <p:nvPr/>
        </p:nvSpPr>
        <p:spPr>
          <a:xfrm>
            <a:off x="192158" y="1557619"/>
            <a:ext cx="5221090" cy="3742762"/>
          </a:xfrm>
          <a:prstGeom prst="rect">
            <a:avLst/>
          </a:prstGeom>
        </p:spPr>
        <p:txBody>
          <a:bodyPr vert="horz" lIns="91440" tIns="45720" rIns="91440" bIns="45720" rtlCol="0">
            <a:noAutofit/>
          </a:bodyPr>
          <a:lstStyle/>
          <a:p>
            <a:pPr>
              <a:lnSpc>
                <a:spcPct val="90000"/>
              </a:lnSpc>
              <a:spcAft>
                <a:spcPts val="600"/>
              </a:spcAft>
            </a:pPr>
            <a:r>
              <a:rPr lang="en-US" sz="2400" dirty="0"/>
              <a:t>We are a team of nurses and administration assistants that provide Immunisations to children and young people in line with the national program.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 Immunisations we provide in schools are: </a:t>
            </a:r>
          </a:p>
          <a:p>
            <a:pPr lvl="1" indent="-228600">
              <a:lnSpc>
                <a:spcPct val="90000"/>
              </a:lnSpc>
              <a:spcAft>
                <a:spcPts val="600"/>
              </a:spcAft>
              <a:buFont typeface="Arial" panose="020B0604020202020204" pitchFamily="34" charset="0"/>
              <a:buChar char="•"/>
            </a:pPr>
            <a:r>
              <a:rPr lang="en-US" sz="2400" dirty="0"/>
              <a:t>Flu </a:t>
            </a:r>
          </a:p>
          <a:p>
            <a:pPr lvl="1" indent="-228600">
              <a:lnSpc>
                <a:spcPct val="90000"/>
              </a:lnSpc>
              <a:spcAft>
                <a:spcPts val="600"/>
              </a:spcAft>
              <a:buFont typeface="Arial" panose="020B0604020202020204" pitchFamily="34" charset="0"/>
              <a:buChar char="•"/>
            </a:pPr>
            <a:r>
              <a:rPr lang="en-US" sz="2400" dirty="0"/>
              <a:t>HPV (Human papillomavirus)</a:t>
            </a:r>
          </a:p>
          <a:p>
            <a:pPr lvl="1" indent="-228600">
              <a:lnSpc>
                <a:spcPct val="90000"/>
              </a:lnSpc>
              <a:spcAft>
                <a:spcPts val="600"/>
              </a:spcAft>
              <a:buFont typeface="Arial" panose="020B0604020202020204" pitchFamily="34" charset="0"/>
              <a:buChar char="•"/>
            </a:pPr>
            <a:r>
              <a:rPr lang="en-US" sz="2400" dirty="0"/>
              <a:t>Tetanus, Diphtheria, Polio (3 in 1) </a:t>
            </a:r>
          </a:p>
          <a:p>
            <a:pPr lvl="1" indent="-228600">
              <a:lnSpc>
                <a:spcPct val="90000"/>
              </a:lnSpc>
              <a:spcAft>
                <a:spcPts val="600"/>
              </a:spcAft>
              <a:buFont typeface="Arial" panose="020B0604020202020204" pitchFamily="34" charset="0"/>
              <a:buChar char="•"/>
            </a:pPr>
            <a:r>
              <a:rPr lang="en-US" sz="2400" dirty="0"/>
              <a:t>Meningitis ACWY</a:t>
            </a:r>
          </a:p>
          <a:p>
            <a:pPr lvl="1" indent="-228600">
              <a:lnSpc>
                <a:spcPct val="90000"/>
              </a:lnSpc>
              <a:spcAft>
                <a:spcPts val="600"/>
              </a:spcAft>
              <a:buFont typeface="Arial" panose="020B0604020202020204" pitchFamily="34" charset="0"/>
              <a:buChar char="•"/>
            </a:pPr>
            <a:r>
              <a:rPr lang="en-US" sz="2400" dirty="0"/>
              <a:t>Mumps, Measles and Rubella (MMR)  </a:t>
            </a:r>
          </a:p>
        </p:txBody>
      </p:sp>
      <p:pic>
        <p:nvPicPr>
          <p:cNvPr id="2" name="Recorded Sound">
            <a:hlinkClick r:id="" action="ppaction://media"/>
            <a:extLst>
              <a:ext uri="{FF2B5EF4-FFF2-40B4-BE49-F238E27FC236}">
                <a16:creationId xmlns:a16="http://schemas.microsoft.com/office/drawing/2014/main" id="{1D699BC2-D931-279B-448E-B66FC28DC4D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77600" y="365125"/>
            <a:ext cx="609600" cy="609600"/>
          </a:xfrm>
          <a:prstGeom prst="rect">
            <a:avLst/>
          </a:prstGeom>
        </p:spPr>
      </p:pic>
    </p:spTree>
    <p:extLst>
      <p:ext uri="{BB962C8B-B14F-4D97-AF65-F5344CB8AC3E}">
        <p14:creationId xmlns:p14="http://schemas.microsoft.com/office/powerpoint/2010/main" val="3847942176"/>
      </p:ext>
    </p:extLst>
  </p:cSld>
  <p:clrMapOvr>
    <a:masterClrMapping/>
  </p:clrMapOvr>
  <mc:AlternateContent xmlns:mc="http://schemas.openxmlformats.org/markup-compatibility/2006" xmlns:p14="http://schemas.microsoft.com/office/powerpoint/2010/main">
    <mc:Choice Requires="p14">
      <p:transition spd="slow" p14:dur="2000" advTm="34980"/>
    </mc:Choice>
    <mc:Fallback xmlns="">
      <p:transition spd="slow" advTm="34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97D047-CB4D-73BC-7EF6-72032DC4A043}"/>
              </a:ext>
            </a:extLst>
          </p:cNvPr>
          <p:cNvSpPr txBox="1">
            <a:spLocks/>
          </p:cNvSpPr>
          <p:nvPr/>
        </p:nvSpPr>
        <p:spPr>
          <a:xfrm>
            <a:off x="1372878" y="-269264"/>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solidFill>
                  <a:srgbClr val="002060"/>
                </a:solidFill>
              </a:rPr>
              <a:t>Year 8 vaccines </a:t>
            </a:r>
          </a:p>
        </p:txBody>
      </p:sp>
      <p:sp>
        <p:nvSpPr>
          <p:cNvPr id="3" name="Content Placeholder 2">
            <a:extLst>
              <a:ext uri="{FF2B5EF4-FFF2-40B4-BE49-F238E27FC236}">
                <a16:creationId xmlns:a16="http://schemas.microsoft.com/office/drawing/2014/main" id="{9FC14BEA-1A9B-CDED-0685-DD176AA96F7D}"/>
              </a:ext>
            </a:extLst>
          </p:cNvPr>
          <p:cNvSpPr txBox="1">
            <a:spLocks/>
          </p:cNvSpPr>
          <p:nvPr/>
        </p:nvSpPr>
        <p:spPr>
          <a:xfrm>
            <a:off x="303524" y="1538041"/>
            <a:ext cx="6320670" cy="47139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In year 8 you will be offered the HPV vaccine: </a:t>
            </a:r>
            <a:endParaRPr lang="en-US" sz="2400" dirty="0"/>
          </a:p>
          <a:p>
            <a:pPr marL="0" indent="0">
              <a:buNone/>
            </a:pPr>
            <a:endParaRPr lang="en-US" sz="2400" dirty="0"/>
          </a:p>
          <a:p>
            <a:r>
              <a:rPr lang="en-US" sz="2400" dirty="0"/>
              <a:t>The HPV vaccine has been offered to boys and girls in year 8 since 2019</a:t>
            </a:r>
          </a:p>
          <a:p>
            <a:endParaRPr lang="en-US" sz="2400" dirty="0"/>
          </a:p>
          <a:p>
            <a:r>
              <a:rPr lang="en-US" sz="2400" dirty="0"/>
              <a:t>The HPV vaccine is called Gardasil 9</a:t>
            </a:r>
          </a:p>
          <a:p>
            <a:endParaRPr lang="en-US" sz="2400" dirty="0"/>
          </a:p>
          <a:p>
            <a:r>
              <a:rPr lang="en-US" sz="2400" dirty="0"/>
              <a:t>The HPV vaccine helps protect you from being infected by the human papillomavirus (HPV)</a:t>
            </a:r>
          </a:p>
          <a:p>
            <a:pPr marL="0" indent="0">
              <a:buNone/>
            </a:pPr>
            <a:endParaRPr lang="en-US" sz="2400" dirty="0"/>
          </a:p>
          <a:p>
            <a:endParaRPr lang="en-US" sz="2400" dirty="0"/>
          </a:p>
          <a:p>
            <a:pPr marL="0" indent="0">
              <a:buNone/>
            </a:pPr>
            <a:endParaRPr lang="en-US" sz="2000" dirty="0"/>
          </a:p>
        </p:txBody>
      </p:sp>
      <p:pic>
        <p:nvPicPr>
          <p:cNvPr id="4" name="Picture 2" descr="How to Prepare Your Child for GCSEs in Year 9 | Achieving Success Tutoring">
            <a:extLst>
              <a:ext uri="{FF2B5EF4-FFF2-40B4-BE49-F238E27FC236}">
                <a16:creationId xmlns:a16="http://schemas.microsoft.com/office/drawing/2014/main" id="{E1D21DC6-B080-0D8B-09C0-988A9EBFB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982" r="20980"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8" name="Recorded Sound">
            <a:hlinkClick r:id="" action="ppaction://media"/>
            <a:extLst>
              <a:ext uri="{FF2B5EF4-FFF2-40B4-BE49-F238E27FC236}">
                <a16:creationId xmlns:a16="http://schemas.microsoft.com/office/drawing/2014/main" id="{96F52146-479F-A574-E166-189241CE93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16879" y="6190882"/>
            <a:ext cx="609600" cy="609600"/>
          </a:xfrm>
          <a:prstGeom prst="rect">
            <a:avLst/>
          </a:prstGeom>
        </p:spPr>
      </p:pic>
    </p:spTree>
    <p:extLst>
      <p:ext uri="{BB962C8B-B14F-4D97-AF65-F5344CB8AC3E}">
        <p14:creationId xmlns:p14="http://schemas.microsoft.com/office/powerpoint/2010/main" val="79589302"/>
      </p:ext>
    </p:extLst>
  </p:cSld>
  <p:clrMapOvr>
    <a:masterClrMapping/>
  </p:clrMapOvr>
  <mc:AlternateContent xmlns:mc="http://schemas.openxmlformats.org/markup-compatibility/2006" xmlns:p14="http://schemas.microsoft.com/office/powerpoint/2010/main">
    <mc:Choice Requires="p14">
      <p:transition spd="slow" p14:dur="2000" advTm="21455"/>
    </mc:Choice>
    <mc:Fallback xmlns="">
      <p:transition spd="slow" advTm="21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1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C0F11A-A6B8-FBAE-4DD7-B1823C878A60}"/>
              </a:ext>
            </a:extLst>
          </p:cNvPr>
          <p:cNvSpPr>
            <a:spLocks noGrp="1"/>
          </p:cNvSpPr>
          <p:nvPr>
            <p:ph type="title"/>
          </p:nvPr>
        </p:nvSpPr>
        <p:spPr>
          <a:xfrm>
            <a:off x="520065" y="163837"/>
            <a:ext cx="10515600" cy="1325563"/>
          </a:xfrm>
          <a:noFill/>
        </p:spPr>
        <p:txBody>
          <a:bodyPr/>
          <a:lstStyle/>
          <a:p>
            <a:pPr algn="ctr"/>
            <a:r>
              <a:rPr lang="en-GB" b="1" u="sng" dirty="0">
                <a:solidFill>
                  <a:schemeClr val="bg1"/>
                </a:solidFill>
              </a:rPr>
              <a:t>ALL ABOUT HPV</a:t>
            </a:r>
          </a:p>
        </p:txBody>
      </p:sp>
      <p:pic>
        <p:nvPicPr>
          <p:cNvPr id="2" name="Online Media 1" title="EDUCATE: All about HPV">
            <a:hlinkClick r:id="" action="ppaction://media"/>
            <a:extLst>
              <a:ext uri="{FF2B5EF4-FFF2-40B4-BE49-F238E27FC236}">
                <a16:creationId xmlns:a16="http://schemas.microsoft.com/office/drawing/2014/main" id="{53C38BE2-C26E-A674-8FF0-56FD41D3FE49}"/>
              </a:ext>
            </a:extLst>
          </p:cNvPr>
          <p:cNvPicPr>
            <a:picLocks noRot="1" noChangeAspect="1"/>
          </p:cNvPicPr>
          <p:nvPr>
            <a:videoFile r:link="rId1"/>
          </p:nvPr>
        </p:nvPicPr>
        <p:blipFill>
          <a:blip r:embed="rId3"/>
          <a:stretch>
            <a:fillRect/>
          </a:stretch>
        </p:blipFill>
        <p:spPr>
          <a:xfrm>
            <a:off x="1156335" y="1191090"/>
            <a:ext cx="9402762" cy="5312573"/>
          </a:xfrm>
          <a:prstGeom prst="rect">
            <a:avLst/>
          </a:prstGeom>
        </p:spPr>
      </p:pic>
    </p:spTree>
    <p:extLst>
      <p:ext uri="{BB962C8B-B14F-4D97-AF65-F5344CB8AC3E}">
        <p14:creationId xmlns:p14="http://schemas.microsoft.com/office/powerpoint/2010/main" val="341258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ide Effects ~ NOBODY'S PERFECT">
            <a:extLst>
              <a:ext uri="{FF2B5EF4-FFF2-40B4-BE49-F238E27FC236}">
                <a16:creationId xmlns:a16="http://schemas.microsoft.com/office/drawing/2014/main" id="{A49E2F12-ACE1-3E72-07E4-BA00FE2F80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335" t="17502" r="34579" b="34093"/>
          <a:stretch/>
        </p:blipFill>
        <p:spPr bwMode="auto">
          <a:xfrm>
            <a:off x="472247" y="1769165"/>
            <a:ext cx="4174435" cy="33196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82A5036-1D8D-3A18-8372-E41B51E25884}"/>
              </a:ext>
            </a:extLst>
          </p:cNvPr>
          <p:cNvSpPr txBox="1"/>
          <p:nvPr/>
        </p:nvSpPr>
        <p:spPr>
          <a:xfrm>
            <a:off x="4939094" y="475487"/>
            <a:ext cx="7066977" cy="5500307"/>
          </a:xfrm>
          <a:prstGeom prst="rect">
            <a:avLst/>
          </a:prstGeom>
        </p:spPr>
        <p:txBody>
          <a:bodyPr vert="horz" lIns="91440" tIns="45720" rIns="91440" bIns="45720" rtlCol="0">
            <a:noAutofit/>
          </a:bodyPr>
          <a:lstStyle/>
          <a:p>
            <a:pPr algn="ctr">
              <a:lnSpc>
                <a:spcPct val="90000"/>
              </a:lnSpc>
            </a:pPr>
            <a:r>
              <a:rPr lang="en-US" sz="3600" b="1" dirty="0">
                <a:solidFill>
                  <a:srgbClr val="002060"/>
                </a:solidFill>
              </a:rPr>
              <a:t>Potential Side effects: </a:t>
            </a:r>
          </a:p>
          <a:p>
            <a:pPr>
              <a:lnSpc>
                <a:spcPct val="90000"/>
              </a:lnSpc>
            </a:pPr>
            <a:endParaRPr lang="en-US" sz="2800" b="1" dirty="0">
              <a:solidFill>
                <a:srgbClr val="002060"/>
              </a:solidFill>
            </a:endParaRPr>
          </a:p>
          <a:p>
            <a:pPr indent="-228600">
              <a:lnSpc>
                <a:spcPct val="90000"/>
              </a:lnSpc>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a:t>As with most vaccinations, the side effects of the HPV vaccination are quite mild.</a:t>
            </a:r>
            <a:endParaRPr lang="en-US" sz="2800" b="0" i="0" dirty="0">
              <a:effectLst/>
            </a:endParaRPr>
          </a:p>
          <a:p>
            <a:pPr indent="-228600">
              <a:lnSpc>
                <a:spcPct val="90000"/>
              </a:lnSpc>
              <a:spcAft>
                <a:spcPts val="1800"/>
              </a:spcAft>
              <a:buFont typeface="Arial" panose="020B0604020202020204" pitchFamily="34" charset="0"/>
              <a:buChar char="•"/>
            </a:pPr>
            <a:r>
              <a:rPr lang="en-US" sz="2800" b="0" i="0" dirty="0">
                <a:effectLst/>
              </a:rPr>
              <a:t>Soreness, swelling and redness in the arm are common but wear off in a couple of days.</a:t>
            </a:r>
          </a:p>
          <a:p>
            <a:pPr indent="-228600">
              <a:lnSpc>
                <a:spcPct val="90000"/>
              </a:lnSpc>
              <a:spcAft>
                <a:spcPts val="1800"/>
              </a:spcAft>
              <a:buFont typeface="Arial" panose="020B0604020202020204" pitchFamily="34" charset="0"/>
              <a:buChar char="•"/>
            </a:pPr>
            <a:r>
              <a:rPr lang="en-US" sz="2800" dirty="0"/>
              <a:t>Headaches and aching muscles or joints </a:t>
            </a:r>
          </a:p>
          <a:p>
            <a:pPr indent="-228600">
              <a:lnSpc>
                <a:spcPct val="90000"/>
              </a:lnSpc>
              <a:spcAft>
                <a:spcPts val="1800"/>
              </a:spcAft>
              <a:buFont typeface="Arial" panose="020B0604020202020204" pitchFamily="34" charset="0"/>
              <a:buChar char="•"/>
            </a:pPr>
            <a:r>
              <a:rPr lang="en-US" sz="2800" b="0" i="0" dirty="0">
                <a:effectLst/>
              </a:rPr>
              <a:t>Feeling tired or having a mild fever </a:t>
            </a:r>
          </a:p>
          <a:p>
            <a:pPr indent="-228600">
              <a:lnSpc>
                <a:spcPct val="90000"/>
              </a:lnSpc>
              <a:spcAft>
                <a:spcPts val="1800"/>
              </a:spcAft>
              <a:buFont typeface="Arial" panose="020B0604020202020204" pitchFamily="34" charset="0"/>
              <a:buChar char="•"/>
            </a:pPr>
            <a:r>
              <a:rPr lang="en-US" sz="2800" dirty="0"/>
              <a:t>Feeling sick</a:t>
            </a:r>
          </a:p>
          <a:p>
            <a:pPr indent="-228600">
              <a:lnSpc>
                <a:spcPct val="90000"/>
              </a:lnSpc>
              <a:spcAft>
                <a:spcPts val="1800"/>
              </a:spcAft>
              <a:buFont typeface="Arial" panose="020B0604020202020204" pitchFamily="34" charset="0"/>
              <a:buChar char="•"/>
            </a:pPr>
            <a:endParaRPr lang="en-US" sz="900" dirty="0"/>
          </a:p>
          <a:p>
            <a:pPr indent="-228600">
              <a:lnSpc>
                <a:spcPct val="90000"/>
              </a:lnSpc>
              <a:spcAft>
                <a:spcPts val="1800"/>
              </a:spcAft>
              <a:buFont typeface="Arial" panose="020B0604020202020204" pitchFamily="34" charset="0"/>
              <a:buChar char="•"/>
            </a:pPr>
            <a:r>
              <a:rPr lang="en-US" sz="2800" b="0" i="0" dirty="0">
                <a:effectLst/>
              </a:rPr>
              <a:t>More serious side effects are extremely rare.</a:t>
            </a:r>
          </a:p>
        </p:txBody>
      </p:sp>
      <p:pic>
        <p:nvPicPr>
          <p:cNvPr id="5" name="Recorded Sound">
            <a:hlinkClick r:id="" action="ppaction://media"/>
            <a:extLst>
              <a:ext uri="{FF2B5EF4-FFF2-40B4-BE49-F238E27FC236}">
                <a16:creationId xmlns:a16="http://schemas.microsoft.com/office/drawing/2014/main" id="{0EECF08B-950F-C149-8F04-BDAB752174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2247" y="5830824"/>
            <a:ext cx="609600" cy="609600"/>
          </a:xfrm>
          <a:prstGeom prst="rect">
            <a:avLst/>
          </a:prstGeom>
        </p:spPr>
      </p:pic>
    </p:spTree>
    <p:extLst>
      <p:ext uri="{BB962C8B-B14F-4D97-AF65-F5344CB8AC3E}">
        <p14:creationId xmlns:p14="http://schemas.microsoft.com/office/powerpoint/2010/main" val="3790318163"/>
      </p:ext>
    </p:extLst>
  </p:cSld>
  <p:clrMapOvr>
    <a:masterClrMapping/>
  </p:clrMapOvr>
  <mc:AlternateContent xmlns:mc="http://schemas.openxmlformats.org/markup-compatibility/2006" xmlns:p14="http://schemas.microsoft.com/office/powerpoint/2010/main">
    <mc:Choice Requires="p14">
      <p:transition spd="slow" p14:dur="2000" advTm="35704"/>
    </mc:Choice>
    <mc:Fallback xmlns="">
      <p:transition spd="slow" advTm="357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9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CA2A3-94DD-58E9-6A6B-BA06E00D1D99}"/>
              </a:ext>
            </a:extLst>
          </p:cNvPr>
          <p:cNvSpPr>
            <a:spLocks noGrp="1"/>
          </p:cNvSpPr>
          <p:nvPr>
            <p:ph type="title"/>
          </p:nvPr>
        </p:nvSpPr>
        <p:spPr>
          <a:xfrm>
            <a:off x="333375" y="136525"/>
            <a:ext cx="11525250" cy="1325563"/>
          </a:xfrm>
        </p:spPr>
        <p:txBody>
          <a:bodyPr/>
          <a:lstStyle/>
          <a:p>
            <a:pPr algn="ctr"/>
            <a:r>
              <a:rPr lang="en-GB" b="1" u="sng" dirty="0">
                <a:solidFill>
                  <a:schemeClr val="bg1"/>
                </a:solidFill>
              </a:rPr>
              <a:t>WHAT TO EXPECT ON THE VACCINATION DAY</a:t>
            </a:r>
          </a:p>
        </p:txBody>
      </p:sp>
      <p:pic>
        <p:nvPicPr>
          <p:cNvPr id="2" name="Online Media 1" title="EDUCATE: What to Expect">
            <a:hlinkClick r:id="" action="ppaction://media"/>
            <a:extLst>
              <a:ext uri="{FF2B5EF4-FFF2-40B4-BE49-F238E27FC236}">
                <a16:creationId xmlns:a16="http://schemas.microsoft.com/office/drawing/2014/main" id="{2DB6D961-F41B-FE61-542B-9E492D588956}"/>
              </a:ext>
            </a:extLst>
          </p:cNvPr>
          <p:cNvPicPr>
            <a:picLocks noRot="1" noChangeAspect="1"/>
          </p:cNvPicPr>
          <p:nvPr>
            <a:videoFile r:link="rId1"/>
          </p:nvPr>
        </p:nvPicPr>
        <p:blipFill>
          <a:blip r:embed="rId3"/>
          <a:stretch>
            <a:fillRect/>
          </a:stretch>
        </p:blipFill>
        <p:spPr>
          <a:xfrm>
            <a:off x="1489869" y="1233488"/>
            <a:ext cx="9212262" cy="5204940"/>
          </a:xfrm>
          <a:prstGeom prst="rect">
            <a:avLst/>
          </a:prstGeom>
        </p:spPr>
      </p:pic>
    </p:spTree>
    <p:extLst>
      <p:ext uri="{BB962C8B-B14F-4D97-AF65-F5344CB8AC3E}">
        <p14:creationId xmlns:p14="http://schemas.microsoft.com/office/powerpoint/2010/main" val="340255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Liverpool’s young people to deliver a campaign on consent and healthy ...">
            <a:extLst>
              <a:ext uri="{FF2B5EF4-FFF2-40B4-BE49-F238E27FC236}">
                <a16:creationId xmlns:a16="http://schemas.microsoft.com/office/drawing/2014/main" id="{F32DEA8F-89BE-FCDF-D7D7-E7A0B6CE7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012" b="44882"/>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066A40-2B30-F615-D7B3-5ACAEAFA41B6}"/>
              </a:ext>
            </a:extLst>
          </p:cNvPr>
          <p:cNvSpPr txBox="1"/>
          <p:nvPr/>
        </p:nvSpPr>
        <p:spPr>
          <a:xfrm>
            <a:off x="859536" y="3899154"/>
            <a:ext cx="10849859" cy="2452687"/>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400" dirty="0"/>
              <a:t>Prior to the session we will send a link home for parents to consent to the vaccines.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On the day of the session if your parent has not given consent we will attempt to contact them if you wish to consent to the vaccine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If we are unable to contact a parent/guardian we can assess you to see if you can self consent. This is known as being ‘Gillick Competent’ </a:t>
            </a:r>
          </a:p>
        </p:txBody>
      </p:sp>
      <p:pic>
        <p:nvPicPr>
          <p:cNvPr id="3" name="object 4">
            <a:extLst>
              <a:ext uri="{FF2B5EF4-FFF2-40B4-BE49-F238E27FC236}">
                <a16:creationId xmlns:a16="http://schemas.microsoft.com/office/drawing/2014/main" id="{9D2F4A5B-E528-A7B3-A905-5E4F92BF7F34}"/>
              </a:ext>
            </a:extLst>
          </p:cNvPr>
          <p:cNvPicPr/>
          <p:nvPr/>
        </p:nvPicPr>
        <p:blipFill>
          <a:blip r:embed="rId6" cstate="print"/>
          <a:stretch>
            <a:fillRect/>
          </a:stretch>
        </p:blipFill>
        <p:spPr>
          <a:xfrm>
            <a:off x="10387584" y="106753"/>
            <a:ext cx="1728216" cy="661343"/>
          </a:xfrm>
          <a:prstGeom prst="rect">
            <a:avLst/>
          </a:prstGeom>
        </p:spPr>
      </p:pic>
      <p:pic>
        <p:nvPicPr>
          <p:cNvPr id="4" name="Recorded Sound">
            <a:hlinkClick r:id="" action="ppaction://media"/>
            <a:extLst>
              <a:ext uri="{FF2B5EF4-FFF2-40B4-BE49-F238E27FC236}">
                <a16:creationId xmlns:a16="http://schemas.microsoft.com/office/drawing/2014/main" id="{0F09CF3D-DAB1-EE54-BF86-1BB78633FC3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9875" y="201359"/>
            <a:ext cx="609600" cy="609600"/>
          </a:xfrm>
          <a:prstGeom prst="rect">
            <a:avLst/>
          </a:prstGeom>
        </p:spPr>
      </p:pic>
    </p:spTree>
    <p:extLst>
      <p:ext uri="{BB962C8B-B14F-4D97-AF65-F5344CB8AC3E}">
        <p14:creationId xmlns:p14="http://schemas.microsoft.com/office/powerpoint/2010/main" val="361802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Free PowerPoint backgrounds download, PowerPoint background free download.">
            <a:extLst>
              <a:ext uri="{FF2B5EF4-FFF2-40B4-BE49-F238E27FC236}">
                <a16:creationId xmlns:a16="http://schemas.microsoft.com/office/drawing/2014/main" id="{979CA2BF-CB31-358D-AF7F-968794AF9672}"/>
              </a:ext>
            </a:extLst>
          </p:cNvPr>
          <p:cNvPicPr>
            <a:picLocks noChangeAspect="1" noChangeArrowheads="1"/>
          </p:cNvPicPr>
          <p:nvPr/>
        </p:nvPicPr>
        <p:blipFill>
          <a:blip r:embed="rId5">
            <a:alphaModFix amt="48000"/>
            <a:extLst>
              <a:ext uri="{28A0092B-C50C-407E-A947-70E740481C1C}">
                <a14:useLocalDpi xmlns:a14="http://schemas.microsoft.com/office/drawing/2010/main" val="0"/>
              </a:ext>
            </a:extLst>
          </a:blip>
          <a:srcRect/>
          <a:stretch>
            <a:fillRect/>
          </a:stretch>
        </p:blipFill>
        <p:spPr bwMode="auto">
          <a:xfrm>
            <a:off x="-199352" y="0"/>
            <a:ext cx="12590703" cy="8924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18DF8A-1DB4-BAC7-C36A-963585B23A16}"/>
              </a:ext>
            </a:extLst>
          </p:cNvPr>
          <p:cNvSpPr txBox="1"/>
          <p:nvPr/>
        </p:nvSpPr>
        <p:spPr>
          <a:xfrm>
            <a:off x="1179073" y="646756"/>
            <a:ext cx="9833548" cy="13255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dirty="0">
                <a:solidFill>
                  <a:schemeClr val="tx2"/>
                </a:solidFill>
                <a:latin typeface="+mj-lt"/>
                <a:ea typeface="+mj-ea"/>
                <a:cs typeface="+mj-cs"/>
              </a:rPr>
              <a:t>Gillick competence (Self consent)</a:t>
            </a:r>
          </a:p>
          <a:p>
            <a:pPr algn="ctr">
              <a:lnSpc>
                <a:spcPct val="90000"/>
              </a:lnSpc>
              <a:spcBef>
                <a:spcPct val="0"/>
              </a:spcBef>
              <a:spcAft>
                <a:spcPts val="600"/>
              </a:spcAft>
            </a:pPr>
            <a:endParaRPr lang="en-US" sz="3600" kern="1200" dirty="0">
              <a:solidFill>
                <a:schemeClr val="tx2"/>
              </a:solidFill>
              <a:latin typeface="+mj-lt"/>
              <a:ea typeface="+mj-ea"/>
              <a:cs typeface="+mj-cs"/>
            </a:endParaRPr>
          </a:p>
        </p:txBody>
      </p:sp>
      <p:sp>
        <p:nvSpPr>
          <p:cNvPr id="8" name="TextBox 7">
            <a:extLst>
              <a:ext uri="{FF2B5EF4-FFF2-40B4-BE49-F238E27FC236}">
                <a16:creationId xmlns:a16="http://schemas.microsoft.com/office/drawing/2014/main" id="{C5AAF1F2-282A-DC00-F6FF-0F1E514BE9D8}"/>
              </a:ext>
            </a:extLst>
          </p:cNvPr>
          <p:cNvSpPr txBox="1"/>
          <p:nvPr/>
        </p:nvSpPr>
        <p:spPr>
          <a:xfrm>
            <a:off x="499320" y="1754880"/>
            <a:ext cx="9833548" cy="269397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0" i="0" dirty="0">
                <a:solidFill>
                  <a:schemeClr val="tx2"/>
                </a:solidFill>
                <a:effectLst/>
              </a:rPr>
              <a:t>Children under the age of 16 can consent to their own treatment if they're believed to have enough intelligence, competence and understanding to fully appreciate what's involved in their treatment. This applies to many aspects of healthcare including sexual and mental health services.  Being competent to self consent is </a:t>
            </a:r>
            <a:r>
              <a:rPr lang="en-US" dirty="0">
                <a:solidFill>
                  <a:schemeClr val="tx2"/>
                </a:solidFill>
              </a:rPr>
              <a:t>known as being ‘</a:t>
            </a:r>
            <a:r>
              <a:rPr lang="en-US" b="0" i="0" dirty="0">
                <a:solidFill>
                  <a:schemeClr val="tx2"/>
                </a:solidFill>
                <a:effectLst/>
              </a:rPr>
              <a:t>Gillick competent’ . </a:t>
            </a:r>
          </a:p>
        </p:txBody>
      </p:sp>
      <p:sp>
        <p:nvSpPr>
          <p:cNvPr id="10" name="TextBox 9">
            <a:extLst>
              <a:ext uri="{FF2B5EF4-FFF2-40B4-BE49-F238E27FC236}">
                <a16:creationId xmlns:a16="http://schemas.microsoft.com/office/drawing/2014/main" id="{1B7D6E72-D77C-9328-40F0-F631ABE572C1}"/>
              </a:ext>
            </a:extLst>
          </p:cNvPr>
          <p:cNvSpPr txBox="1"/>
          <p:nvPr/>
        </p:nvSpPr>
        <p:spPr>
          <a:xfrm>
            <a:off x="478733" y="2848418"/>
            <a:ext cx="10533888" cy="3200876"/>
          </a:xfrm>
          <a:prstGeom prst="rect">
            <a:avLst/>
          </a:prstGeom>
          <a:noFill/>
        </p:spPr>
        <p:txBody>
          <a:bodyPr wrap="square" rtlCol="0">
            <a:spAutoFit/>
          </a:bodyPr>
          <a:lstStyle/>
          <a:p>
            <a:pPr>
              <a:spcAft>
                <a:spcPts val="600"/>
              </a:spcAft>
            </a:pPr>
            <a:r>
              <a:rPr lang="en-GB" dirty="0"/>
              <a:t>To be considered Gillick competent you must demonstrate: </a:t>
            </a:r>
          </a:p>
          <a:p>
            <a:pPr marL="285750" indent="-285750">
              <a:spcAft>
                <a:spcPts val="600"/>
              </a:spcAft>
              <a:buFont typeface="Arial" panose="020B0604020202020204" pitchFamily="34" charset="0"/>
              <a:buChar char="•"/>
            </a:pPr>
            <a:r>
              <a:rPr lang="en-GB" dirty="0"/>
              <a:t>You understand the immunisation being given </a:t>
            </a:r>
          </a:p>
          <a:p>
            <a:pPr marL="285750" indent="-285750">
              <a:spcAft>
                <a:spcPts val="600"/>
              </a:spcAft>
              <a:buFont typeface="Arial" panose="020B0604020202020204" pitchFamily="34" charset="0"/>
              <a:buChar char="•"/>
            </a:pPr>
            <a:r>
              <a:rPr lang="en-GB" dirty="0"/>
              <a:t>You understand what the immunisation is protecting you from </a:t>
            </a:r>
          </a:p>
          <a:p>
            <a:pPr marL="285750" indent="-285750">
              <a:spcAft>
                <a:spcPts val="600"/>
              </a:spcAft>
              <a:buFont typeface="Arial" panose="020B0604020202020204" pitchFamily="34" charset="0"/>
              <a:buChar char="•"/>
            </a:pPr>
            <a:r>
              <a:rPr lang="en-GB" dirty="0"/>
              <a:t>You understand the risks of not having the immunisation </a:t>
            </a:r>
          </a:p>
          <a:p>
            <a:pPr marL="285750" indent="-285750">
              <a:spcAft>
                <a:spcPts val="600"/>
              </a:spcAft>
              <a:buFont typeface="Arial" panose="020B0604020202020204" pitchFamily="34" charset="0"/>
              <a:buChar char="•"/>
            </a:pPr>
            <a:r>
              <a:rPr lang="en-GB" dirty="0"/>
              <a:t>You understand the potential side effects of the vaccines</a:t>
            </a:r>
          </a:p>
          <a:p>
            <a:pPr>
              <a:spcAft>
                <a:spcPts val="600"/>
              </a:spcAft>
            </a:pPr>
            <a:endParaRPr lang="en-GB" dirty="0"/>
          </a:p>
          <a:p>
            <a:pPr>
              <a:spcAft>
                <a:spcPts val="600"/>
              </a:spcAft>
            </a:pPr>
            <a:r>
              <a:rPr lang="en-GB" dirty="0"/>
              <a:t>You must also show you can retain the information and make an informed decision.</a:t>
            </a:r>
          </a:p>
          <a:p>
            <a:pPr>
              <a:spcAft>
                <a:spcPts val="600"/>
              </a:spcAft>
            </a:pPr>
            <a:endParaRPr lang="en-GB" dirty="0"/>
          </a:p>
          <a:p>
            <a:pPr>
              <a:spcAft>
                <a:spcPts val="600"/>
              </a:spcAft>
            </a:pPr>
            <a:r>
              <a:rPr lang="en-GB" dirty="0"/>
              <a:t>A nurse will discuss this with you on the day of vaccination if you wish to self-consent.  </a:t>
            </a:r>
          </a:p>
        </p:txBody>
      </p:sp>
      <p:pic>
        <p:nvPicPr>
          <p:cNvPr id="2" name="Recorded Sound">
            <a:hlinkClick r:id="" action="ppaction://media"/>
            <a:extLst>
              <a:ext uri="{FF2B5EF4-FFF2-40B4-BE49-F238E27FC236}">
                <a16:creationId xmlns:a16="http://schemas.microsoft.com/office/drawing/2014/main" id="{6B90AAEB-7A75-82DD-CCBC-54C38C1493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81106" y="5744494"/>
            <a:ext cx="609600" cy="609600"/>
          </a:xfrm>
          <a:prstGeom prst="rect">
            <a:avLst/>
          </a:prstGeom>
        </p:spPr>
      </p:pic>
    </p:spTree>
    <p:extLst>
      <p:ext uri="{BB962C8B-B14F-4D97-AF65-F5344CB8AC3E}">
        <p14:creationId xmlns:p14="http://schemas.microsoft.com/office/powerpoint/2010/main" val="38663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4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Any Questions stock photos and royalty-free images, vectors and ...">
            <a:extLst>
              <a:ext uri="{FF2B5EF4-FFF2-40B4-BE49-F238E27FC236}">
                <a16:creationId xmlns:a16="http://schemas.microsoft.com/office/drawing/2014/main" id="{AF8EA17D-6650-B171-03C6-9803247C3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324" b="13173"/>
          <a:stretch/>
        </p:blipFill>
        <p:spPr bwMode="auto">
          <a:xfrm>
            <a:off x="-2" y="10"/>
            <a:ext cx="12192002" cy="342899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62">
            <a:extLst>
              <a:ext uri="{FF2B5EF4-FFF2-40B4-BE49-F238E27FC236}">
                <a16:creationId xmlns:a16="http://schemas.microsoft.com/office/drawing/2014/main" id="{CC48691E-AD35-9464-DC0B-0795F39A6CAE}"/>
              </a:ext>
            </a:extLst>
          </p:cNvPr>
          <p:cNvSpPr txBox="1"/>
          <p:nvPr/>
        </p:nvSpPr>
        <p:spPr>
          <a:xfrm>
            <a:off x="4718304" y="4088724"/>
            <a:ext cx="6635496" cy="2171405"/>
          </a:xfrm>
          <a:prstGeom prst="rect">
            <a:avLst/>
          </a:prstGeom>
        </p:spPr>
        <p:txBody>
          <a:bodyPr vert="horz" lIns="91440" tIns="45720" rIns="91440" bIns="45720" rtlCol="0" anchor="t">
            <a:normAutofit/>
          </a:bodyPr>
          <a:lstStyle/>
          <a:p>
            <a:pPr marL="76835" indent="-228600">
              <a:lnSpc>
                <a:spcPct val="90000"/>
              </a:lnSpc>
              <a:spcBef>
                <a:spcPts val="900"/>
              </a:spcBef>
              <a:buFont typeface="Arial" panose="020B0604020202020204" pitchFamily="34" charset="0"/>
              <a:buChar char="•"/>
            </a:pPr>
            <a:r>
              <a:rPr lang="en-US" sz="2000" b="1" spc="-140" dirty="0"/>
              <a:t>EMAIL: </a:t>
            </a:r>
            <a:endParaRPr lang="en-US" sz="2000" dirty="0"/>
          </a:p>
          <a:p>
            <a:pPr marL="76835" indent="-228600">
              <a:lnSpc>
                <a:spcPct val="90000"/>
              </a:lnSpc>
              <a:spcBef>
                <a:spcPts val="850"/>
              </a:spcBef>
              <a:buFont typeface="Arial" panose="020B0604020202020204" pitchFamily="34" charset="0"/>
              <a:buChar char="•"/>
            </a:pPr>
            <a:r>
              <a:rPr lang="en-US" sz="2000" b="1" spc="60" dirty="0">
                <a:hlinkClick r:id="rId4"/>
              </a:rPr>
              <a:t>immunisations.s-st@intrahealth.co.uk</a:t>
            </a:r>
            <a:endParaRPr lang="en-US" sz="2000" b="1" spc="60" dirty="0"/>
          </a:p>
          <a:p>
            <a:pPr marL="76835" indent="-228600">
              <a:lnSpc>
                <a:spcPct val="90000"/>
              </a:lnSpc>
              <a:spcBef>
                <a:spcPts val="850"/>
              </a:spcBef>
              <a:buFont typeface="Arial" panose="020B0604020202020204" pitchFamily="34" charset="0"/>
              <a:buChar char="•"/>
            </a:pPr>
            <a:endParaRPr lang="en-US" sz="2000" dirty="0"/>
          </a:p>
          <a:p>
            <a:pPr marL="48895" indent="-228600">
              <a:lnSpc>
                <a:spcPct val="90000"/>
              </a:lnSpc>
              <a:buFont typeface="Arial" panose="020B0604020202020204" pitchFamily="34" charset="0"/>
              <a:buChar char="•"/>
              <a:tabLst>
                <a:tab pos="2591435" algn="l"/>
              </a:tabLst>
            </a:pPr>
            <a:r>
              <a:rPr lang="en-US" sz="2000" b="1" spc="-160" dirty="0"/>
              <a:t>C</a:t>
            </a:r>
            <a:r>
              <a:rPr lang="en-US" sz="2000" b="1" spc="-445" dirty="0"/>
              <a:t> </a:t>
            </a:r>
            <a:r>
              <a:rPr lang="en-US" sz="2000" b="1" spc="-50" dirty="0"/>
              <a:t>O</a:t>
            </a:r>
            <a:r>
              <a:rPr lang="en-US" sz="2000" b="1" spc="-445" dirty="0"/>
              <a:t> </a:t>
            </a:r>
            <a:r>
              <a:rPr lang="en-US" sz="2000" b="1" spc="-125" dirty="0"/>
              <a:t>N</a:t>
            </a:r>
            <a:r>
              <a:rPr lang="en-US" sz="2000" b="1" spc="-445" dirty="0"/>
              <a:t> </a:t>
            </a:r>
            <a:r>
              <a:rPr lang="en-US" sz="2000" b="1" dirty="0"/>
              <a:t>T</a:t>
            </a:r>
            <a:r>
              <a:rPr lang="en-US" sz="2000" b="1" spc="-445" dirty="0"/>
              <a:t> </a:t>
            </a:r>
            <a:r>
              <a:rPr lang="en-US" sz="2000" b="1" spc="-165" dirty="0"/>
              <a:t>A</a:t>
            </a:r>
            <a:r>
              <a:rPr lang="en-US" sz="2000" b="1" spc="-445" dirty="0"/>
              <a:t> </a:t>
            </a:r>
            <a:r>
              <a:rPr lang="en-US" sz="2000" b="1" spc="-160" dirty="0"/>
              <a:t>C</a:t>
            </a:r>
            <a:r>
              <a:rPr lang="en-US" sz="2000" b="1" spc="-445" dirty="0"/>
              <a:t> </a:t>
            </a:r>
            <a:r>
              <a:rPr lang="en-US" sz="2000" b="1" spc="-50" dirty="0"/>
              <a:t>T </a:t>
            </a:r>
            <a:r>
              <a:rPr lang="en-US" sz="2000" b="1" spc="-125" dirty="0"/>
              <a:t>N</a:t>
            </a:r>
            <a:r>
              <a:rPr lang="en-US" sz="2000" b="1" spc="-455" dirty="0"/>
              <a:t> </a:t>
            </a:r>
            <a:r>
              <a:rPr lang="en-US" sz="2000" b="1" spc="-50" dirty="0"/>
              <a:t>O</a:t>
            </a:r>
            <a:r>
              <a:rPr lang="en-US" sz="2000" b="1" spc="-455" dirty="0"/>
              <a:t> </a:t>
            </a:r>
            <a:r>
              <a:rPr lang="en-US" sz="2000" b="1" spc="-50" dirty="0"/>
              <a:t>.</a:t>
            </a:r>
            <a:endParaRPr lang="en-US" sz="2000" dirty="0"/>
          </a:p>
          <a:p>
            <a:pPr marL="12700" indent="-228600">
              <a:lnSpc>
                <a:spcPct val="90000"/>
              </a:lnSpc>
              <a:spcBef>
                <a:spcPts val="800"/>
              </a:spcBef>
              <a:buFont typeface="Arial" panose="020B0604020202020204" pitchFamily="34" charset="0"/>
              <a:buChar char="•"/>
            </a:pPr>
            <a:r>
              <a:rPr lang="en-US" sz="2000" b="1" spc="315" dirty="0"/>
              <a:t>03333</a:t>
            </a:r>
            <a:r>
              <a:rPr lang="en-US" sz="2000" b="1" spc="-195" dirty="0"/>
              <a:t> </a:t>
            </a:r>
            <a:r>
              <a:rPr lang="en-US" sz="2000" b="1" spc="265" dirty="0"/>
              <a:t>583</a:t>
            </a:r>
            <a:r>
              <a:rPr lang="en-US" sz="2000" b="1" spc="-190" dirty="0"/>
              <a:t> </a:t>
            </a:r>
            <a:r>
              <a:rPr lang="en-US" sz="2000" b="1" spc="160" dirty="0"/>
              <a:t>397 option 3 option 1</a:t>
            </a:r>
            <a:endParaRPr lang="en-US" sz="2000" dirty="0"/>
          </a:p>
        </p:txBody>
      </p:sp>
      <p:pic>
        <p:nvPicPr>
          <p:cNvPr id="3" name="object 4">
            <a:extLst>
              <a:ext uri="{FF2B5EF4-FFF2-40B4-BE49-F238E27FC236}">
                <a16:creationId xmlns:a16="http://schemas.microsoft.com/office/drawing/2014/main" id="{276DD94F-2CC3-35A7-DCBC-FD524879D111}"/>
              </a:ext>
            </a:extLst>
          </p:cNvPr>
          <p:cNvPicPr/>
          <p:nvPr/>
        </p:nvPicPr>
        <p:blipFill>
          <a:blip r:embed="rId5" cstate="print"/>
          <a:stretch>
            <a:fillRect/>
          </a:stretch>
        </p:blipFill>
        <p:spPr>
          <a:xfrm>
            <a:off x="10239854" y="253088"/>
            <a:ext cx="1728216" cy="661343"/>
          </a:xfrm>
          <a:prstGeom prst="rect">
            <a:avLst/>
          </a:prstGeom>
        </p:spPr>
      </p:pic>
    </p:spTree>
    <p:extLst>
      <p:ext uri="{BB962C8B-B14F-4D97-AF65-F5344CB8AC3E}">
        <p14:creationId xmlns:p14="http://schemas.microsoft.com/office/powerpoint/2010/main" val="280452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53c742-6547-44ce-b196-6b67f9243c8f">
      <Terms xmlns="http://schemas.microsoft.com/office/infopath/2007/PartnerControls"/>
    </lcf76f155ced4ddcb4097134ff3c332f>
    <TaxCatchAll xmlns="59529e13-bef3-4bb1-a465-86c0607d73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BD2AA031C39B48A75964A5E4593D2E" ma:contentTypeVersion="15" ma:contentTypeDescription="Create a new document." ma:contentTypeScope="" ma:versionID="eb395bf74b66699dd8deb10712108bd5">
  <xsd:schema xmlns:xsd="http://www.w3.org/2001/XMLSchema" xmlns:xs="http://www.w3.org/2001/XMLSchema" xmlns:p="http://schemas.microsoft.com/office/2006/metadata/properties" xmlns:ns2="a253c742-6547-44ce-b196-6b67f9243c8f" xmlns:ns3="59529e13-bef3-4bb1-a465-86c0607d7341" targetNamespace="http://schemas.microsoft.com/office/2006/metadata/properties" ma:root="true" ma:fieldsID="ad8e53481dc4ed09dcffb8ca16ab7290" ns2:_="" ns3:_="">
    <xsd:import namespace="a253c742-6547-44ce-b196-6b67f9243c8f"/>
    <xsd:import namespace="59529e13-bef3-4bb1-a465-86c0607d73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53c742-6547-44ce-b196-6b67f9243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eb1f2e4-8e27-4f9a-8fe9-d87fdfd74c6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529e13-bef3-4bb1-a465-86c0607d734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711501c-ff4b-4dd8-8626-d0e86cae0b99}" ma:internalName="TaxCatchAll" ma:showField="CatchAllData" ma:web="59529e13-bef3-4bb1-a465-86c0607d734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CEAA3B-54C0-43C6-8200-1660733C8E2B}">
  <ds:schemaRefs>
    <ds:schemaRef ds:uri="http://schemas.microsoft.com/office/2006/metadata/properties"/>
    <ds:schemaRef ds:uri="59529e13-bef3-4bb1-a465-86c0607d7341"/>
    <ds:schemaRef ds:uri="a253c742-6547-44ce-b196-6b67f9243c8f"/>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1F798FE-D62A-4BA3-8423-0F2CF7ADE2E2}">
  <ds:schemaRefs>
    <ds:schemaRef ds:uri="http://schemas.microsoft.com/sharepoint/v3/contenttype/forms"/>
  </ds:schemaRefs>
</ds:datastoreItem>
</file>

<file path=customXml/itemProps3.xml><?xml version="1.0" encoding="utf-8"?>
<ds:datastoreItem xmlns:ds="http://schemas.openxmlformats.org/officeDocument/2006/customXml" ds:itemID="{6360DEDB-FBC9-4E08-AB73-ABFF6B89D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53c742-6547-44ce-b196-6b67f9243c8f"/>
    <ds:schemaRef ds:uri="59529e13-bef3-4bb1-a465-86c0607d7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5843</TotalTime>
  <Words>439</Words>
  <Application>Microsoft Macintosh PowerPoint</Application>
  <PresentationFormat>Widescreen</PresentationFormat>
  <Paragraphs>58</Paragraphs>
  <Slides>9</Slides>
  <Notes>7</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PowerPoint Presentation</vt:lpstr>
      <vt:lpstr>PowerPoint Presentation</vt:lpstr>
      <vt:lpstr>PowerPoint Presentation</vt:lpstr>
      <vt:lpstr>ALL ABOUT HPV</vt:lpstr>
      <vt:lpstr>PowerPoint Presentation</vt:lpstr>
      <vt:lpstr>WHAT TO EXPECT ON THE VACCINATION DAY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Rosie Ripley</dc:creator>
  <cp:lastModifiedBy>Jane Hughes</cp:lastModifiedBy>
  <cp:revision>10</cp:revision>
  <dcterms:created xsi:type="dcterms:W3CDTF">2024-12-02T15:38:16Z</dcterms:created>
  <dcterms:modified xsi:type="dcterms:W3CDTF">2025-05-07T14:33:27Z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0x010100A3BD2AA031C39B48A75964A5E4593D2E</vt:lpwstr>
  </property>
  <property fmtid="{D5CDD505-2E9C-101B-9397-08002B2CF9AE}" pid="3" name="MediaServiceImageTags">
    <vt:lpwstr/>
  </property>
</Properties>
</file>